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9"/>
  </p:notesMasterIdLst>
  <p:sldIdLst>
    <p:sldId id="256" r:id="rId2"/>
    <p:sldId id="257" r:id="rId3"/>
    <p:sldId id="258" r:id="rId4"/>
    <p:sldId id="384" r:id="rId5"/>
    <p:sldId id="385" r:id="rId6"/>
    <p:sldId id="386" r:id="rId7"/>
    <p:sldId id="387" r:id="rId8"/>
    <p:sldId id="388" r:id="rId9"/>
    <p:sldId id="411" r:id="rId10"/>
    <p:sldId id="412" r:id="rId11"/>
    <p:sldId id="390" r:id="rId12"/>
    <p:sldId id="389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4" r:id="rId26"/>
    <p:sldId id="414" r:id="rId27"/>
    <p:sldId id="405" r:id="rId28"/>
    <p:sldId id="408" r:id="rId29"/>
    <p:sldId id="409" r:id="rId30"/>
    <p:sldId id="406" r:id="rId31"/>
    <p:sldId id="413" r:id="rId32"/>
    <p:sldId id="403" r:id="rId33"/>
    <p:sldId id="363" r:id="rId34"/>
    <p:sldId id="407" r:id="rId35"/>
    <p:sldId id="319" r:id="rId36"/>
    <p:sldId id="416" r:id="rId37"/>
    <p:sldId id="267" r:id="rId38"/>
  </p:sldIdLst>
  <p:sldSz cx="9144000" cy="5143500" type="screen16x9"/>
  <p:notesSz cx="6858000" cy="9144000"/>
  <p:embeddedFontLst>
    <p:embeddedFont>
      <p:font typeface="Proxima Nova" panose="020B060402020202020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99" autoAdjust="0"/>
    <p:restoredTop sz="94660"/>
  </p:normalViewPr>
  <p:slideViewPr>
    <p:cSldViewPr snapToGrid="0">
      <p:cViewPr>
        <p:scale>
          <a:sx n="98" d="100"/>
          <a:sy n="98" d="100"/>
        </p:scale>
        <p:origin x="-850" y="-28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8895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0" name="Google Shape;6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5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25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25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25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25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25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25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5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25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25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25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25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6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26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26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26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26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26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26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26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26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26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26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2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28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28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28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28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89" name="Google Shape;48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9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29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29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29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6" name="Google Shape;49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05" name="Google Shape;50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0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30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30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30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30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3" name="Google Shape;533;p31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1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31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3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32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32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32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32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32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32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32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32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32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2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3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33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33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3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3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22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3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3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23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23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23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3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24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danberdov/dealing-with-missing-data-8b71cd819501" TargetMode="External"/><Relationship Id="rId13" Type="http://schemas.openxmlformats.org/officeDocument/2006/relationships/hyperlink" Target="https://www.tutorialspoint.com/sql/sql-rdbms-concepts.htm" TargetMode="External"/><Relationship Id="rId3" Type="http://schemas.openxmlformats.org/officeDocument/2006/relationships/hyperlink" Target="https://towardsdatascience.com/the-apriori-algorithm-5da3db9aea95" TargetMode="External"/><Relationship Id="rId7" Type="http://schemas.openxmlformats.org/officeDocument/2006/relationships/hyperlink" Target="https://medium.com/@eltronicsvilla17/inferential-statistics-132db427f6cb" TargetMode="External"/><Relationship Id="rId12" Type="http://schemas.openxmlformats.org/officeDocument/2006/relationships/hyperlink" Target="https://www.xenonstack.com/blog/machine-learning-pipeline" TargetMode="External"/><Relationship Id="rId17" Type="http://schemas.openxmlformats.org/officeDocument/2006/relationships/hyperlink" Target="https://medium.com/@ayseninulker/a-beginners-guide-how-an-effective-a-b-test-is-run-a7f121fcfd5" TargetMode="External"/><Relationship Id="rId2" Type="http://schemas.openxmlformats.org/officeDocument/2006/relationships/hyperlink" Target="https://towardsdatascience.com/what-are-the-types-of-machine-learning-e2b9e5d1756f" TargetMode="External"/><Relationship Id="rId16" Type="http://schemas.openxmlformats.org/officeDocument/2006/relationships/hyperlink" Target="https://lav-rivendell.medium.com/hypothesis-testing-one-sample-vs-two-sample-t-tests-88d19deb1867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oulami98bakshi.medium.com/univariate-and-bivariate-analysis-an-easy-guide-2139dd286d4b" TargetMode="External"/><Relationship Id="rId11" Type="http://schemas.openxmlformats.org/officeDocument/2006/relationships/hyperlink" Target="https://algorithmia.com/blog/ml-pipeline" TargetMode="External"/><Relationship Id="rId5" Type="http://schemas.openxmlformats.org/officeDocument/2006/relationships/hyperlink" Target="https://medium.com/@rsehrawat75/univariate-analysis-b938c14ad787" TargetMode="External"/><Relationship Id="rId15" Type="http://schemas.openxmlformats.org/officeDocument/2006/relationships/hyperlink" Target="https://www.analyticsvidhya.com/blog/2015/03/basics-sql-rdbms/" TargetMode="External"/><Relationship Id="rId10" Type="http://schemas.openxmlformats.org/officeDocument/2006/relationships/hyperlink" Target="https://medium.com/analytics-vidhya/detecting-and-removing-outliers-7b408b279c9" TargetMode="External"/><Relationship Id="rId4" Type="http://schemas.openxmlformats.org/officeDocument/2006/relationships/hyperlink" Target="https://medium.com/wids-mysore/handling-missing-values-82ce096c0cef" TargetMode="External"/><Relationship Id="rId9" Type="http://schemas.openxmlformats.org/officeDocument/2006/relationships/hyperlink" Target="https://medium.com/analytics-vidhya/apriori-algorithm-a1f8589f32a0" TargetMode="External"/><Relationship Id="rId14" Type="http://schemas.openxmlformats.org/officeDocument/2006/relationships/hyperlink" Target="https://www.codecademy.com/article/what-is-rdbms-sq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/>
          <p:nvPr/>
        </p:nvSpPr>
        <p:spPr>
          <a:xfrm>
            <a:off x="555037" y="1223404"/>
            <a:ext cx="6895272" cy="300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Advanced Certification in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5400" dirty="0" smtClean="0">
                <a:solidFill>
                  <a:schemeClr val="tx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ML and Cloud</a:t>
            </a:r>
            <a:endParaRPr sz="540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  <p:pic>
        <p:nvPicPr>
          <p:cNvPr id="616" name="Google Shape;61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05" name="Google Shape;705;p4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/>
          <p:cNvSpPr txBox="1"/>
          <p:nvPr/>
        </p:nvSpPr>
        <p:spPr>
          <a:xfrm>
            <a:off x="642167" y="622347"/>
            <a:ext cx="5493203" cy="131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dirty="0" smtClean="0">
                <a:solidFill>
                  <a:srgbClr val="F5333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Poll Answer</a:t>
            </a:r>
            <a:endParaRPr sz="3600" b="0" dirty="0">
              <a:solidFill>
                <a:srgbClr val="F5333F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  <p:pic>
        <p:nvPicPr>
          <p:cNvPr id="711" name="Google Shape;7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2"/>
          <p:cNvSpPr txBox="1"/>
          <p:nvPr/>
        </p:nvSpPr>
        <p:spPr>
          <a:xfrm>
            <a:off x="642167" y="1648899"/>
            <a:ext cx="7467439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option identify the one which is not a type of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learning?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</a:t>
            </a:r>
          </a:p>
          <a:p>
            <a:r>
              <a:rPr lang="en-US" sz="1800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b) Supervised Learning</a:t>
            </a:r>
          </a:p>
          <a:p>
            <a:r>
              <a:rPr lang="en-US" sz="1800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c) Unsupervised Learning</a:t>
            </a:r>
          </a:p>
          <a:p>
            <a:r>
              <a:rPr lang="en-US" sz="1800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d) Reinforcement Learning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9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Machine Learning Pipeline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5" y="782665"/>
            <a:ext cx="8615766" cy="40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Apriori Algorithm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38427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Association Rules</a:t>
            </a:r>
          </a:p>
          <a:p>
            <a:pPr marL="285750" lvl="5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Support</a:t>
            </a:r>
          </a:p>
          <a:p>
            <a:pPr marL="285750" lvl="5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Confidence</a:t>
            </a:r>
          </a:p>
          <a:p>
            <a:pPr marL="285750" lvl="5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Lift</a:t>
            </a:r>
            <a:endParaRPr lang="en-US" sz="18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endParaRPr lang="en-US" sz="2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7" y="743920"/>
            <a:ext cx="4657240" cy="40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9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3437" y="764234"/>
            <a:ext cx="6912244" cy="291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Benefits of Machine Learning Pipeline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Flexibility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Extensibility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Scalability </a:t>
            </a:r>
            <a:endParaRPr lang="en-US" sz="1800" b="1" kern="1200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>
              <a:lnSpc>
                <a:spcPct val="90000"/>
              </a:lnSpc>
              <a:spcBef>
                <a:spcPts val="500"/>
              </a:spcBef>
              <a:buClrTx/>
            </a:pPr>
            <a:endParaRPr lang="en-US" sz="1800" b="1" kern="1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Why ML Pipeline Matters?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Timely Analysis And Assessment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Real-Time Predictions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Transforming Industries</a:t>
            </a:r>
          </a:p>
        </p:txBody>
      </p:sp>
    </p:spTree>
    <p:extLst>
      <p:ext uri="{BB962C8B-B14F-4D97-AF65-F5344CB8AC3E}">
        <p14:creationId xmlns:p14="http://schemas.microsoft.com/office/powerpoint/2010/main" val="38938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679" y="121966"/>
            <a:ext cx="5045735" cy="382564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Machine Learning Pipeline Steps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7681" y="1064826"/>
            <a:ext cx="4572000" cy="18947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Data Preprocessing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Data Cleaning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Feature Engineering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Model Selection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Prediction Generation</a:t>
            </a:r>
          </a:p>
        </p:txBody>
      </p:sp>
    </p:spTree>
    <p:extLst>
      <p:ext uri="{BB962C8B-B14F-4D97-AF65-F5344CB8AC3E}">
        <p14:creationId xmlns:p14="http://schemas.microsoft.com/office/powerpoint/2010/main" val="21599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Handling Missing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5174" y="947484"/>
            <a:ext cx="7005233" cy="343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ClrTx/>
              <a:buFont typeface="Wingdings" panose="05000000000000000000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Removing Data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 smtClean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List wise 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deletion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Dropping variable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ClrTx/>
              <a:buFont typeface="Wingdings" panose="05000000000000000000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Data Imputation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Encoding missing variables in continuous features.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Encoding missing entry as another level of a categorical variable.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Mean/Median/Mode imputation.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Predictive models for data imputation.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Multiple Imputation.</a:t>
            </a:r>
          </a:p>
        </p:txBody>
      </p:sp>
    </p:spTree>
    <p:extLst>
      <p:ext uri="{BB962C8B-B14F-4D97-AF65-F5344CB8AC3E}">
        <p14:creationId xmlns:p14="http://schemas.microsoft.com/office/powerpoint/2010/main" val="75618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Handling outliers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6461" y="1046182"/>
            <a:ext cx="4572000" cy="20282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Boxplot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Scatterplot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kern="1200" dirty="0" smtClean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Violin plot</a:t>
            </a:r>
            <a:endParaRPr lang="en-US" sz="2800" kern="1200" dirty="0">
              <a:solidFill>
                <a:prstClr val="black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Z-Score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86" y="681925"/>
            <a:ext cx="6629077" cy="41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Univariate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186" y="814196"/>
            <a:ext cx="4572000" cy="31624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Measures of Central Tendency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Mean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Median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 smtClean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Mode</a:t>
            </a:r>
          </a:p>
          <a:p>
            <a:pPr marL="457200" lvl="1">
              <a:lnSpc>
                <a:spcPct val="90000"/>
              </a:lnSpc>
              <a:spcBef>
                <a:spcPts val="500"/>
              </a:spcBef>
              <a:buClrTx/>
            </a:pPr>
            <a:endParaRPr lang="en-US" sz="1800" kern="1200" dirty="0">
              <a:solidFill>
                <a:prstClr val="black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Measures of Dispersion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Range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Variance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41502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679" y="121966"/>
            <a:ext cx="5456440" cy="382564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Types of Univariate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0671" y="950895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Wingdings" panose="05000000000000000000" charset="0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Frequency distribution table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Wingdings" panose="05000000000000000000" charset="0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Bar chart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Wingdings" panose="05000000000000000000" charset="0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Histogram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Wingdings" panose="05000000000000000000" charset="0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Frequency Polygon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Wingdings" panose="05000000000000000000" charset="0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Pie-Chart</a:t>
            </a:r>
          </a:p>
        </p:txBody>
      </p:sp>
    </p:spTree>
    <p:extLst>
      <p:ext uri="{BB962C8B-B14F-4D97-AF65-F5344CB8AC3E}">
        <p14:creationId xmlns:p14="http://schemas.microsoft.com/office/powerpoint/2010/main" val="105815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Continued...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51668"/>
            <a:ext cx="4089615" cy="422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130" y="751668"/>
            <a:ext cx="4382146" cy="42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7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5"/>
          <p:cNvSpPr txBox="1"/>
          <p:nvPr/>
        </p:nvSpPr>
        <p:spPr>
          <a:xfrm>
            <a:off x="733775" y="1063025"/>
            <a:ext cx="32043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 </a:t>
            </a:r>
            <a:r>
              <a:rPr lang="en-IN" sz="1800" dirty="0" smtClean="0">
                <a:solidFill>
                  <a:schemeClr val="lt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MLC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SzPts val="1800"/>
            </a:pPr>
            <a:r>
              <a:rPr lang="en-IN" sz="1800" b="1" dirty="0">
                <a:solidFill>
                  <a:srgbClr val="FFFFF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Lecture On : </a:t>
            </a: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</a:rPr>
              <a:t>Course 2 Exam Revision</a:t>
            </a:r>
            <a:endParaRPr lang="en-IN" sz="1800" b="1" dirty="0">
              <a:solidFill>
                <a:srgbClr val="FFFFFF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 smtClean="0">
                <a:solidFill>
                  <a:srgbClr val="FFFFF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Instructor </a:t>
            </a:r>
            <a:r>
              <a:rPr lang="en-IN" sz="18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:</a:t>
            </a:r>
            <a:r>
              <a:rPr lang="en-IN" sz="18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 </a:t>
            </a:r>
            <a:r>
              <a:rPr lang="en-IN" sz="1800" b="1" i="0" u="none" strike="noStrike" cap="none" dirty="0" smtClean="0">
                <a:solidFill>
                  <a:schemeClr val="lt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 Dr. Jyoti Dabass</a:t>
            </a:r>
            <a:endParaRPr sz="1800" b="1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  <p:pic>
        <p:nvPicPr>
          <p:cNvPr id="626" name="Google Shape;62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Continued..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697424"/>
            <a:ext cx="4343917" cy="416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33" y="851546"/>
            <a:ext cx="4138047" cy="40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Continued…..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17" y="720671"/>
            <a:ext cx="8458318" cy="4145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14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Bivariate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4915" y="720157"/>
            <a:ext cx="4572000" cy="34568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Scatter plots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Regression Analysis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Correlation Coefficients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Types of bivariate correlations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Numerical and Numerical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Categorical and Categorical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Numerical and Categorical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Bi-variate data examples</a:t>
            </a:r>
          </a:p>
        </p:txBody>
      </p:sp>
    </p:spTree>
    <p:extLst>
      <p:ext uri="{BB962C8B-B14F-4D97-AF65-F5344CB8AC3E}">
        <p14:creationId xmlns:p14="http://schemas.microsoft.com/office/powerpoint/2010/main" val="5590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23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Continued.....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9" y="747858"/>
            <a:ext cx="4580007" cy="429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08" y="747858"/>
            <a:ext cx="4076054" cy="41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24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Correlation Coefficient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3" y="774916"/>
            <a:ext cx="8874511" cy="4262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42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25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RDBMS and SQL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1701" y="745680"/>
            <a:ext cx="4572000" cy="37394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RDBMS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Table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Field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Record or a Row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Column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NULL value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SQL Constraints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Data Integrity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Database Normalization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RDBMS Advantages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804" y="4564377"/>
            <a:ext cx="4398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https://www.mygreatlearning.com/blog/what-is-rdbms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2369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26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679" y="121966"/>
            <a:ext cx="5177470" cy="38256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2959" y="4657367"/>
            <a:ext cx="43925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https://beginnersbook.com/2015/04/e-r-model-in-dbms</a:t>
            </a:r>
            <a:r>
              <a:rPr lang="en-US" b="1" dirty="0"/>
              <a:t>/</a:t>
            </a:r>
          </a:p>
        </p:txBody>
      </p:sp>
      <p:pic>
        <p:nvPicPr>
          <p:cNvPr id="1026" name="Picture 2" descr="ER Diagram Compon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r="-998"/>
          <a:stretch/>
        </p:blipFill>
        <p:spPr bwMode="auto">
          <a:xfrm>
            <a:off x="567981" y="774915"/>
            <a:ext cx="8033577" cy="373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27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679" y="121966"/>
            <a:ext cx="7091511" cy="552210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Popular Relational Database Management Systems</a:t>
            </a:r>
            <a:br>
              <a:rPr lang="en-US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5688" y="954164"/>
            <a:ext cx="4572000" cy="20108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ts val="500"/>
              </a:spcBef>
              <a:buClrTx/>
              <a:buFont typeface="Wingdings" panose="05000000000000000000" pitchFamily="2" charset="2"/>
              <a:buChar char="v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MySQL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ClrTx/>
              <a:buFont typeface="Wingdings" panose="05000000000000000000" pitchFamily="2" charset="2"/>
              <a:buChar char="v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PostgreSQL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ClrTx/>
              <a:buFont typeface="Wingdings" panose="05000000000000000000" pitchFamily="2" charset="2"/>
              <a:buChar char="v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Oracle DB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ClrTx/>
              <a:buFont typeface="Wingdings" panose="05000000000000000000" pitchFamily="2" charset="2"/>
              <a:buChar char="v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SQL Server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ClrTx/>
              <a:buFont typeface="Wingdings" panose="05000000000000000000" pitchFamily="2" charset="2"/>
              <a:buChar char="v"/>
            </a:pPr>
            <a:r>
              <a:rPr lang="en-US" sz="24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39540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05" name="Google Shape;705;p4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/>
          <p:cNvSpPr txBox="1"/>
          <p:nvPr/>
        </p:nvSpPr>
        <p:spPr>
          <a:xfrm>
            <a:off x="642167" y="622347"/>
            <a:ext cx="5493203" cy="131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dirty="0">
                <a:solidFill>
                  <a:srgbClr val="F5333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Poll</a:t>
            </a:r>
            <a:endParaRPr sz="3600" b="0" dirty="0">
              <a:solidFill>
                <a:srgbClr val="F5333F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  <p:pic>
        <p:nvPicPr>
          <p:cNvPr id="711" name="Google Shape;7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2"/>
          <p:cNvSpPr txBox="1"/>
          <p:nvPr/>
        </p:nvSpPr>
        <p:spPr>
          <a:xfrm>
            <a:off x="638175" y="1772885"/>
            <a:ext cx="573149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Tx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A relational database consists of a collection of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ClrTx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ClrTx/>
              <a:buAutoNum type="alphaUcParenR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Tables</a:t>
            </a:r>
          </a:p>
          <a:p>
            <a:pPr marL="342900" indent="-342900">
              <a:buClrTx/>
              <a:buAutoNum type="alphaUcParenR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Fields</a:t>
            </a:r>
          </a:p>
          <a:p>
            <a:pPr>
              <a:buClrTx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) </a:t>
            </a: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 Records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ClrTx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D) Keys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2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05" name="Google Shape;705;p4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/>
          <p:cNvSpPr txBox="1"/>
          <p:nvPr/>
        </p:nvSpPr>
        <p:spPr>
          <a:xfrm>
            <a:off x="642167" y="622347"/>
            <a:ext cx="5493203" cy="131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dirty="0" smtClean="0">
                <a:solidFill>
                  <a:srgbClr val="F5333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Poll Answer</a:t>
            </a:r>
            <a:endParaRPr sz="3600" b="0" dirty="0">
              <a:solidFill>
                <a:srgbClr val="F5333F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  <p:pic>
        <p:nvPicPr>
          <p:cNvPr id="711" name="Google Shape;7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2"/>
          <p:cNvSpPr txBox="1"/>
          <p:nvPr/>
        </p:nvSpPr>
        <p:spPr>
          <a:xfrm>
            <a:off x="638175" y="1772885"/>
            <a:ext cx="573149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Tx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A relational database consists of a collection of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ClrTx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ClrTx/>
              <a:buAutoNum type="alphaUcParenR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Tables</a:t>
            </a:r>
          </a:p>
          <a:p>
            <a:pPr marL="342900" indent="-342900">
              <a:buClrTx/>
              <a:buAutoNum type="alphaUcParenR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Fields</a:t>
            </a:r>
          </a:p>
          <a:p>
            <a:pPr>
              <a:buClrTx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) </a:t>
            </a: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 Records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ClrTx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D) Keys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5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807" y="542333"/>
            <a:ext cx="4080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650" y="1507669"/>
            <a:ext cx="773768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Introduction to Machine Learning</a:t>
            </a: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Basics of Machine Learning</a:t>
            </a: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Apriori Algorithm</a:t>
            </a: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Machine Learning Pipeline</a:t>
            </a: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Handling Missing data</a:t>
            </a: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Handling outliers</a:t>
            </a: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Univariate Analysis</a:t>
            </a: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Bi-variate Analysis</a:t>
            </a: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RDBMS and SQL</a:t>
            </a: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Inferential </a:t>
            </a:r>
            <a:r>
              <a:rPr lang="en-US" sz="1600" b="1" dirty="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Statistics (Hypothesis testing, CLT, AB Testing, one and two sample tests)</a:t>
            </a:r>
            <a:endParaRPr lang="en-US" sz="16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30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Set of Commands in SQL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1444" y="935397"/>
            <a:ext cx="4572000" cy="25442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SELECT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UPDATE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JOINS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CASE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Nested Sub Queries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346" y="650929"/>
            <a:ext cx="5362413" cy="40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4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Key Takeaway</a:t>
            </a:r>
            <a:endParaRPr sz="2800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35" name="Google Shape;735;p44"/>
          <p:cNvSpPr txBox="1"/>
          <p:nvPr/>
        </p:nvSpPr>
        <p:spPr>
          <a:xfrm>
            <a:off x="638175" y="1507524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736" name="Google Shape;736;p44"/>
          <p:cNvSpPr txBox="1"/>
          <p:nvPr/>
        </p:nvSpPr>
        <p:spPr>
          <a:xfrm>
            <a:off x="1126962" y="1507524"/>
            <a:ext cx="6724266" cy="49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DBMS, the data is stored as a file, whereas in RDBMS, data is stored in the form of tables</a:t>
            </a:r>
            <a:endParaRPr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" name="Google Shape;735;p44"/>
          <p:cNvSpPr txBox="1"/>
          <p:nvPr/>
        </p:nvSpPr>
        <p:spPr>
          <a:xfrm>
            <a:off x="634756" y="2543328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8455" y="2543328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fast and can handle large loads of data. 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67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32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Inferential Statistics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6685" y="848035"/>
            <a:ext cx="4572000" cy="36112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Central Limit Theorem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Confidence Interval and z-distribution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Statistical Significance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Hypothesis testing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One tailed and two tailed tests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Chi-Square goodness of fit test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F- Statistics (ANOVA)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Multiple-comparison ANOVA problems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kern="1200" dirty="0" smtClean="0">
                <a:solidFill>
                  <a:prstClr val="black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Skewness and Kurtosis</a:t>
            </a:r>
            <a:endParaRPr lang="en-US" sz="2000" kern="1200" dirty="0">
              <a:solidFill>
                <a:prstClr val="black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0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05" name="Google Shape;705;p4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/>
          <p:cNvSpPr txBox="1"/>
          <p:nvPr/>
        </p:nvSpPr>
        <p:spPr>
          <a:xfrm>
            <a:off x="642167" y="622347"/>
            <a:ext cx="5493203" cy="131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dirty="0">
                <a:solidFill>
                  <a:srgbClr val="F5333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Poll</a:t>
            </a:r>
            <a:endParaRPr sz="3600" b="0" dirty="0">
              <a:solidFill>
                <a:srgbClr val="F5333F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  <p:pic>
        <p:nvPicPr>
          <p:cNvPr id="711" name="Google Shape;7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2"/>
          <p:cNvSpPr txBox="1"/>
          <p:nvPr/>
        </p:nvSpPr>
        <p:spPr>
          <a:xfrm>
            <a:off x="642167" y="1648899"/>
            <a:ext cx="7467439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assumed hypothesis is tested for rejection considering it to be true is called?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Null Hypothesis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Statistical Hypothesis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Simple Hypothesis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Composite Hypothesis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90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05" name="Google Shape;705;p4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/>
          <p:cNvSpPr txBox="1"/>
          <p:nvPr/>
        </p:nvSpPr>
        <p:spPr>
          <a:xfrm>
            <a:off x="642167" y="622347"/>
            <a:ext cx="5493203" cy="131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dirty="0" smtClean="0">
                <a:solidFill>
                  <a:srgbClr val="F5333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Poll Answer</a:t>
            </a:r>
            <a:endParaRPr sz="3600" b="0" dirty="0">
              <a:solidFill>
                <a:srgbClr val="F5333F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  <p:pic>
        <p:nvPicPr>
          <p:cNvPr id="711" name="Google Shape;7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2"/>
          <p:cNvSpPr txBox="1"/>
          <p:nvPr/>
        </p:nvSpPr>
        <p:spPr>
          <a:xfrm>
            <a:off x="642167" y="1648899"/>
            <a:ext cx="7467439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assumed hypothesis is tested for rejection considering it to be true is called?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Null Hypothesis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Statistical Hypothesis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Simple Hypothesis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Composite Hypothesis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0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4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Key Takeaway</a:t>
            </a:r>
            <a:endParaRPr sz="2800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35" name="Google Shape;735;p44"/>
          <p:cNvSpPr txBox="1"/>
          <p:nvPr/>
        </p:nvSpPr>
        <p:spPr>
          <a:xfrm>
            <a:off x="638175" y="1507524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36" name="Google Shape;736;p44"/>
          <p:cNvSpPr txBox="1"/>
          <p:nvPr/>
        </p:nvSpPr>
        <p:spPr>
          <a:xfrm>
            <a:off x="1126961" y="1507524"/>
            <a:ext cx="77535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 smtClean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Descriptive 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statistics summarize the characteristics of a data set. Inferential statistics allow you to test a hypothesis or assess whether your data is generalizable to the broader population</a:t>
            </a:r>
            <a:r>
              <a:rPr lang="en-US" sz="1800" dirty="0" smtClean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1800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lvl="0"/>
            <a:endParaRPr sz="1800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37" name="Google Shape;737;p44"/>
          <p:cNvSpPr txBox="1"/>
          <p:nvPr/>
        </p:nvSpPr>
        <p:spPr>
          <a:xfrm>
            <a:off x="1143437" y="2721243"/>
            <a:ext cx="7753566" cy="83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 smtClean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Apriori 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is generally considered an unsupervised learning approach, since it's often used to discover or mine for interesting patterns and </a:t>
            </a:r>
            <a:r>
              <a:rPr lang="en-US" sz="1800" dirty="0" smtClean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relationships.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38" name="Google Shape;738;p44"/>
          <p:cNvSpPr txBox="1"/>
          <p:nvPr/>
        </p:nvSpPr>
        <p:spPr>
          <a:xfrm>
            <a:off x="654650" y="2863355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7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36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684" y="848035"/>
            <a:ext cx="7617418" cy="4113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https://towardsdatascience.com/what-are-the-types-of-machine-learning-e2b9e5d1756f</a:t>
            </a:r>
            <a:endParaRPr lang="en-US" sz="13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https://towardsdatascience.com/the-apriori-algorithm-5da3db9aea95</a:t>
            </a:r>
            <a:endParaRPr lang="en-US" sz="13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https://medium.com/wids-mysore/handling-missing-values-82ce096c0cef</a:t>
            </a:r>
            <a:endParaRPr lang="en-US" sz="13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https://medium.com/@rsehrawat75/univariate-analysis-b938c14ad787</a:t>
            </a:r>
            <a:endParaRPr lang="en-US" sz="13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https://poulami98bakshi.medium.com/univariate-and-bivariate-analysis-an-easy-guide-2139dd286d4b</a:t>
            </a:r>
            <a:endParaRPr lang="en-US" sz="13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https://medium.com/@eltronicsvilla17/inferential-statistics-132db427f6cb</a:t>
            </a:r>
            <a:endParaRPr lang="en-US" sz="1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https://medium.com/@danberdov/dealing-with-missing-data-8b71cd819501</a:t>
            </a:r>
            <a:endParaRPr lang="en-US" sz="1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https://medium.com/analytics-vidhya/apriori-algorithm-a1f8589f32a0</a:t>
            </a:r>
            <a:endParaRPr lang="en-US" sz="1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https://medium.com/analytics-vidhya/detecting-and-removing-outliers-7b408b279c9</a:t>
            </a:r>
            <a:endParaRPr lang="en-US" sz="1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https://algorithmia.com/blog/ml-pipeline</a:t>
            </a:r>
            <a:endParaRPr lang="en-US" sz="1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https://www.xenonstack.com/blog/machine-learning-pipeline</a:t>
            </a:r>
            <a:endParaRPr lang="en-US" sz="1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https://www.tutorialspoint.com/sql/sql-rdbms-concepts.htm</a:t>
            </a:r>
            <a:endParaRPr lang="en-US" sz="1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https://www.codecademy.com/article/what-is-rdbms-sql</a:t>
            </a:r>
            <a:endParaRPr lang="en-US" sz="1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https://www.analyticsvidhya.com/blog/2015/03/basics-sql-rdbms</a:t>
            </a:r>
            <a:r>
              <a:rPr lang="en-US" sz="13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/</a:t>
            </a:r>
            <a:endParaRPr lang="en-US" sz="13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https://</a:t>
            </a:r>
            <a:r>
              <a:rPr lang="en-US" sz="13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lav-rivendell.medium.com/hypothesis-testing-one-sample-vs-two-sample-t-tests-88d19deb1867</a:t>
            </a:r>
            <a:endParaRPr lang="en-US" sz="13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"/>
              </a:rPr>
              <a:t>https://medium.com/@</a:t>
            </a:r>
            <a:r>
              <a:rPr lang="en-US" sz="13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"/>
              </a:rPr>
              <a:t>ayseninulker/a-beginners-guide-how-an-effective-a-b-test-is-run-a7f121fcfd5</a:t>
            </a:r>
            <a:endParaRPr lang="en-US" sz="13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https://medium.com/ml-ai-study-group/confidence-interval-confidence-level-be58d250dd40</a:t>
            </a:r>
            <a:endParaRPr lang="en-US" sz="13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prstClr val="black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5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800" dirty="0">
                <a:solidFill>
                  <a:schemeClr val="dk1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Thank You!</a:t>
            </a:r>
            <a:endParaRPr sz="4800" dirty="0">
              <a:solidFill>
                <a:schemeClr val="dk1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  <p:pic>
        <p:nvPicPr>
          <p:cNvPr id="744" name="Google Shape;74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5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 sz="1400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679" y="121966"/>
            <a:ext cx="5510684" cy="382564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" y="852407"/>
            <a:ext cx="8671302" cy="41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Continued………..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106" r="106" b="7153"/>
          <a:stretch/>
        </p:blipFill>
        <p:spPr>
          <a:xfrm>
            <a:off x="247973" y="891153"/>
            <a:ext cx="8702298" cy="409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Continued….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10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813661"/>
            <a:ext cx="8629715" cy="41148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649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Learning</a:t>
            </a:r>
            <a:endParaRPr lang="en-US" dirty="0"/>
          </a:p>
        </p:txBody>
      </p:sp>
      <p:pic>
        <p:nvPicPr>
          <p:cNvPr id="1026" name="Picture 2" descr="https://miro.medium.com/max/1204/0*-068ud_-o3ajwq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50" y="830828"/>
            <a:ext cx="7903543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4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679" y="121966"/>
            <a:ext cx="5681165" cy="382564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Applications of Machine Learning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3180" y="106789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Web search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Computational biology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Finance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E-commerce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Space exploration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Robotics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Information extraction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Social networks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299390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05" name="Google Shape;705;p4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/>
          <p:cNvSpPr txBox="1"/>
          <p:nvPr/>
        </p:nvSpPr>
        <p:spPr>
          <a:xfrm>
            <a:off x="642167" y="622347"/>
            <a:ext cx="5493203" cy="131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dirty="0">
                <a:solidFill>
                  <a:srgbClr val="F5333F"/>
                </a:solidFill>
                <a:latin typeface="Times New Roman" panose="02020603050405020304" pitchFamily="18" charset="0"/>
                <a:ea typeface="Proxima Nova"/>
                <a:cs typeface="Times New Roman" panose="02020603050405020304" pitchFamily="18" charset="0"/>
                <a:sym typeface="Proxima Nova"/>
              </a:rPr>
              <a:t>Poll</a:t>
            </a:r>
            <a:endParaRPr sz="3600" b="0" dirty="0">
              <a:solidFill>
                <a:srgbClr val="F5333F"/>
              </a:solidFill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  <p:pic>
        <p:nvPicPr>
          <p:cNvPr id="711" name="Google Shape;7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2"/>
          <p:cNvSpPr txBox="1"/>
          <p:nvPr/>
        </p:nvSpPr>
        <p:spPr>
          <a:xfrm>
            <a:off x="642167" y="1648899"/>
            <a:ext cx="7467439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option identify the one which is not a type of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learning?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</a:t>
            </a:r>
          </a:p>
          <a:p>
            <a:r>
              <a:rPr lang="en-US" sz="1800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b) Supervised Learning</a:t>
            </a:r>
          </a:p>
          <a:p>
            <a:r>
              <a:rPr lang="en-US" sz="1800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c) Unsupervised Learning</a:t>
            </a:r>
          </a:p>
          <a:p>
            <a:r>
              <a:rPr lang="en-US" sz="1800" dirty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d) Reinforcement Learning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0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711</Words>
  <Application>Microsoft Office PowerPoint</Application>
  <PresentationFormat>On-screen Show (16:9)</PresentationFormat>
  <Paragraphs>247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Proxima Nova</vt:lpstr>
      <vt:lpstr>Times New Roman</vt:lpstr>
      <vt:lpstr>Wingdings</vt:lpstr>
      <vt:lpstr>Roboto</vt:lpstr>
      <vt:lpstr>Calibri</vt:lpstr>
      <vt:lpstr>MASTER_UPGRAD</vt:lpstr>
      <vt:lpstr>PowerPoint Presentation</vt:lpstr>
      <vt:lpstr>PowerPoint Presentation</vt:lpstr>
      <vt:lpstr>PowerPoint Presentation</vt:lpstr>
      <vt:lpstr>Machine Learning</vt:lpstr>
      <vt:lpstr>Continued………..</vt:lpstr>
      <vt:lpstr>Continued….</vt:lpstr>
      <vt:lpstr>Types of Learning</vt:lpstr>
      <vt:lpstr>Applications of Machine Learning</vt:lpstr>
      <vt:lpstr>PowerPoint Presentation</vt:lpstr>
      <vt:lpstr>PowerPoint Presentation</vt:lpstr>
      <vt:lpstr>Machine Learning Pipeline</vt:lpstr>
      <vt:lpstr>Apriori Algorithm</vt:lpstr>
      <vt:lpstr>Continued….</vt:lpstr>
      <vt:lpstr>Machine Learning Pipeline Steps</vt:lpstr>
      <vt:lpstr>Handling Missing Data</vt:lpstr>
      <vt:lpstr>Handling outliers</vt:lpstr>
      <vt:lpstr>Univariate Analysis</vt:lpstr>
      <vt:lpstr>Types of Univariate Analysis</vt:lpstr>
      <vt:lpstr>Continued...</vt:lpstr>
      <vt:lpstr>Continued..</vt:lpstr>
      <vt:lpstr>Continued…..</vt:lpstr>
      <vt:lpstr>Bivariate Analysis</vt:lpstr>
      <vt:lpstr>Continued.....</vt:lpstr>
      <vt:lpstr>Correlation Coefficient</vt:lpstr>
      <vt:lpstr>RDBMS and SQL</vt:lpstr>
      <vt:lpstr>Entity Relationship Diagram</vt:lpstr>
      <vt:lpstr>Popular Relational Database Management Systems </vt:lpstr>
      <vt:lpstr>PowerPoint Presentation</vt:lpstr>
      <vt:lpstr>PowerPoint Presentation</vt:lpstr>
      <vt:lpstr>Set of Commands in SQL</vt:lpstr>
      <vt:lpstr>PowerPoint Presentation</vt:lpstr>
      <vt:lpstr>Inferential Statistics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Jyoti</dc:creator>
  <cp:lastModifiedBy>Jyoti</cp:lastModifiedBy>
  <cp:revision>53</cp:revision>
  <dcterms:modified xsi:type="dcterms:W3CDTF">2022-02-27T12:00:50Z</dcterms:modified>
</cp:coreProperties>
</file>